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3" r:id="rId2"/>
    <p:sldId id="274" r:id="rId3"/>
    <p:sldId id="260" r:id="rId4"/>
    <p:sldId id="257" r:id="rId5"/>
    <p:sldId id="258" r:id="rId6"/>
    <p:sldId id="259" r:id="rId7"/>
    <p:sldId id="275" r:id="rId8"/>
    <p:sldId id="276" r:id="rId9"/>
    <p:sldId id="277" r:id="rId10"/>
    <p:sldId id="263" r:id="rId11"/>
    <p:sldId id="264" r:id="rId12"/>
    <p:sldId id="278" r:id="rId13"/>
    <p:sldId id="266" r:id="rId14"/>
    <p:sldId id="267" r:id="rId15"/>
    <p:sldId id="270" r:id="rId16"/>
    <p:sldId id="271" r:id="rId17"/>
    <p:sldId id="272" r:id="rId18"/>
    <p:sldId id="265" r:id="rId19"/>
    <p:sldId id="26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3B98A22-F149-4D49-84EA-8277D2790F1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97F90-38AE-4C24-A0FE-A0CE60C2CF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96BA0-4918-43D1-AFEA-732FFD2BFB5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6B93B-EF76-4AAC-8E03-A9BEDB8B7E1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FDC28-EC4E-45C2-BFAD-30F8B7A5B70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C836B-429B-47E1-AB8A-9E304F111F9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B46A1-AEF2-4A8E-B168-211C1DC90DD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ECD22-B4BE-4B75-AF6A-5BCB73FC7F8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190AD-92F2-4462-8E42-FCB53D20D2C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B66B3-4E02-4987-A6F9-6F0F3392029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B4DFF-923F-4C71-9830-46FA8997177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E4EFA78-06B1-48A5-AAF8-0B5818313DF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Tribal Assistance Coordination Group (TAC-G)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Federal Partnerships During Emergencies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for Tribal Governments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r>
              <a:rPr lang="en-US" sz="2800" dirty="0" smtClean="0"/>
              <a:t>90% of emergencies/disasters that affect Tribal Governments will not receive a Presidential Emergency and/or Disaster Declaration</a:t>
            </a:r>
          </a:p>
          <a:p>
            <a:r>
              <a:rPr lang="en-US" sz="2800" dirty="0" smtClean="0"/>
              <a:t>Many Federal Departments and Agencies do not have clear policies regarding  emergency assistance to Tribal Governments with a PED/PDD </a:t>
            </a:r>
          </a:p>
          <a:p>
            <a:r>
              <a:rPr lang="en-US" sz="2800" dirty="0" smtClean="0"/>
              <a:t>Federal D&amp;As don’t always have the necessary reimbursable agreements in place pre-disaster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Overcoming the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Establishing good working relationships prior to a disaster can make all the difference in how much assistance can be offered and available from Federal partners when your need is greatest.</a:t>
            </a:r>
          </a:p>
          <a:p>
            <a:r>
              <a:rPr lang="en-US" sz="2800" dirty="0" smtClean="0"/>
              <a:t>MOUs/MOAs are the best way to help insure the requested assistance/resources are available during an emergency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TAC-G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Poor Communication during response to Katrina and Rita</a:t>
            </a:r>
          </a:p>
          <a:p>
            <a:r>
              <a:rPr lang="en-US" dirty="0" smtClean="0"/>
              <a:t>Began with a meeting to get IA, IHS and FEMA communicating and coordinating response efforts (BP)</a:t>
            </a:r>
          </a:p>
          <a:p>
            <a:r>
              <a:rPr lang="en-US" dirty="0" smtClean="0"/>
              <a:t>First significant success during Ike and Gustav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Tribal Assistance Coordination Group (TAC-G)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The TAC-G defines how Indian Affairs (IA), the Indian Health Service (IHS), and the Federal Emergency Management Agency (FEMA) intend to operate within during a disaster or emergency. 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Provides strategic guidance and operational context to work within an interagency framework that supports the National Incident Management System (NIMS) and respects the application of the National Response Framework (NRF). 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 It also reinforces support of Emergency Support Function (ESF) #15 and the NRF Tribal Annex.</a:t>
            </a:r>
            <a:r>
              <a:rPr lang="en-US" sz="2400" dirty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Tribal Assistance Coordination Group (TAC-G) con’t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The TAC-G ensures coordination with tribal governments on all aspects of incident management operations and provides a mechanism to work closely with DHS to ensure tribal relations actions are carried out in accordance with established Federal Government policies and procedures.</a:t>
            </a:r>
          </a:p>
          <a:p>
            <a:r>
              <a:rPr lang="en-US" sz="2800" dirty="0"/>
              <a:t>Current Partners include: Indian Affairs, IHS, FEMA, DOI, ACF, HUD, </a:t>
            </a:r>
            <a:r>
              <a:rPr lang="en-US" sz="2800" dirty="0" smtClean="0"/>
              <a:t>DHS , USDA</a:t>
            </a:r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DHS Office of Emergency Communication</a:t>
            </a:r>
          </a:p>
          <a:p>
            <a:r>
              <a:rPr lang="en-US" sz="2800" dirty="0" smtClean="0"/>
              <a:t>USCG</a:t>
            </a:r>
          </a:p>
          <a:p>
            <a:r>
              <a:rPr lang="en-US" sz="2800" dirty="0" smtClean="0"/>
              <a:t>FEMA Mitigation Directorate</a:t>
            </a:r>
          </a:p>
          <a:p>
            <a:r>
              <a:rPr lang="en-US" sz="2800" dirty="0" smtClean="0"/>
              <a:t>National Archives and Records Administration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TAC-G Charter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Establishes a representative from all Executive Branch Departments and Agencies (Be careful what you wish for)</a:t>
            </a:r>
          </a:p>
          <a:p>
            <a:r>
              <a:rPr lang="en-US" sz="2800" dirty="0" smtClean="0"/>
              <a:t>Creates a Tribal Advisory Group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2010 Incidents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Navajo Nation Snow Emergency</a:t>
            </a:r>
          </a:p>
          <a:p>
            <a:r>
              <a:rPr lang="en-US" sz="2800" dirty="0" smtClean="0"/>
              <a:t>Cheyenne River severe weather</a:t>
            </a:r>
          </a:p>
          <a:p>
            <a:r>
              <a:rPr lang="en-US" sz="2800" dirty="0" smtClean="0"/>
              <a:t>Los Coyotes Radio Issues</a:t>
            </a:r>
          </a:p>
          <a:p>
            <a:r>
              <a:rPr lang="en-US" sz="2800" dirty="0" smtClean="0"/>
              <a:t>Rocky Boy’s flooding</a:t>
            </a:r>
          </a:p>
          <a:p>
            <a:r>
              <a:rPr lang="en-US" sz="2800" dirty="0" smtClean="0"/>
              <a:t>Deepwater Horizon Incident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Emergency Management Workshops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BIA and IHS are partnering to present emergency management workshops beginning in 2011 to engage regional Federal D&amp;A representatives </a:t>
            </a:r>
          </a:p>
          <a:p>
            <a:r>
              <a:rPr lang="en-US" sz="2800" dirty="0" smtClean="0"/>
              <a:t>The workshops will have “tracks” for BIA and IHS personnel as well as tribal emergency management personnel</a:t>
            </a:r>
          </a:p>
          <a:p>
            <a:r>
              <a:rPr lang="en-US" sz="2800" dirty="0" smtClean="0"/>
              <a:t>A combined open forum will be conducted at the end of the workshop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000" dirty="0"/>
              <a:t>Patrick Vacha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Indian Affairs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Emergency </a:t>
            </a:r>
            <a:r>
              <a:rPr lang="en-US" sz="2400" dirty="0"/>
              <a:t>Management Coordinator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202-208-4438 Office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202-577-5918 Mobile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patrick.vacha@bia.gov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TAC-G Primary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Indian Affairs – OHSES (BIA &amp; BIE)</a:t>
            </a:r>
          </a:p>
          <a:p>
            <a:r>
              <a:rPr lang="en-US" dirty="0" smtClean="0"/>
              <a:t>Indian Health Service (IHS)</a:t>
            </a:r>
          </a:p>
          <a:p>
            <a:r>
              <a:rPr lang="en-US" dirty="0" smtClean="0"/>
              <a:t>FEMA (National Tribal Liaison)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ia1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573248"/>
            <a:ext cx="1752600" cy="1760752"/>
          </a:xfrm>
          <a:prstGeom prst="rect">
            <a:avLst/>
          </a:prstGeom>
          <a:noFill/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38200" y="914400"/>
            <a:ext cx="739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990600" y="838200"/>
            <a:ext cx="7391400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Indian Affairs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4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Office of Homeland Security &amp; Emergency Services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</a:t>
            </a:r>
            <a:endParaRPr lang="en-US" sz="24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History of OHSES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2001 Emergency Coordinator Position established in ASIA</a:t>
            </a:r>
          </a:p>
          <a:p>
            <a:r>
              <a:rPr lang="en-US" sz="2800" dirty="0"/>
              <a:t>2002 Homeland Security Position established in </a:t>
            </a:r>
            <a:r>
              <a:rPr lang="en-US" sz="2800" dirty="0" smtClean="0"/>
              <a:t>BIA (Position was under BIA-OJS)</a:t>
            </a:r>
            <a:endParaRPr lang="en-US" sz="2800" dirty="0"/>
          </a:p>
          <a:p>
            <a:r>
              <a:rPr lang="en-US" sz="2800" dirty="0"/>
              <a:t>2003 Homeland Security Position realigned in ASIA</a:t>
            </a:r>
          </a:p>
          <a:p>
            <a:r>
              <a:rPr lang="en-US" sz="2800" dirty="0"/>
              <a:t>2006 Office of Homeland Security and Emergency Services established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Office Activities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4864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2800" dirty="0"/>
              <a:t>Continuity of Operations Plans (COOP)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National Response Framework </a:t>
            </a:r>
            <a:r>
              <a:rPr lang="en-US" sz="2800"/>
              <a:t>(</a:t>
            </a:r>
            <a:r>
              <a:rPr lang="en-US" sz="2800" smtClean="0"/>
              <a:t>NRF) </a:t>
            </a:r>
            <a:r>
              <a:rPr lang="en-US" sz="2800" dirty="0"/>
              <a:t>Tribal Annex &amp; ESF #15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Pandemic Flu Preparedness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National Preparedness System (NPS)</a:t>
            </a:r>
            <a:r>
              <a:rPr lang="en-US" sz="2800" dirty="0">
                <a:solidFill>
                  <a:schemeClr val="folHlink"/>
                </a:solidFill>
              </a:rPr>
              <a:t> </a:t>
            </a:r>
            <a:r>
              <a:rPr lang="en-US" sz="2800" dirty="0"/>
              <a:t>Integrated Planning System (IPS) &amp; Comprehensive Preparedness Guide (CPG) Implementation 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Federal Communication Commission (FCC) Coordination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 dirty="0"/>
              <a:t>Government Emergency Telecommunications Service (GETS) &amp; Wireless Priority System (WPS)</a:t>
            </a:r>
          </a:p>
          <a:p>
            <a:pPr marL="609600" indent="-609600">
              <a:lnSpc>
                <a:spcPct val="80000"/>
              </a:lnSpc>
            </a:pPr>
            <a:endParaRPr lang="en-US" sz="2800" dirty="0"/>
          </a:p>
          <a:p>
            <a:pPr marL="609600" indent="-609600"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Office Activities (cont)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5181600"/>
          </a:xfrm>
        </p:spPr>
        <p:txBody>
          <a:bodyPr/>
          <a:lstStyle/>
          <a:p>
            <a:pPr marL="609600" indent="-609600"/>
            <a:r>
              <a:rPr lang="en-US" sz="2800" dirty="0">
                <a:solidFill>
                  <a:srgbClr val="FFFF00"/>
                </a:solidFill>
              </a:rPr>
              <a:t>National Infrastructure Protection Plan (NIPP)</a:t>
            </a:r>
          </a:p>
          <a:p>
            <a:pPr marL="609600" indent="-609600"/>
            <a:r>
              <a:rPr lang="en-US" sz="2800" dirty="0">
                <a:solidFill>
                  <a:srgbClr val="FF0000"/>
                </a:solidFill>
              </a:rPr>
              <a:t>Tribal Assistance Coordination Group (TAC-G)</a:t>
            </a:r>
          </a:p>
          <a:p>
            <a:pPr marL="609600" indent="-609600"/>
            <a:r>
              <a:rPr lang="en-US" sz="2800" dirty="0" smtClean="0">
                <a:solidFill>
                  <a:srgbClr val="FFFF00"/>
                </a:solidFill>
              </a:rPr>
              <a:t>Tribal Information </a:t>
            </a:r>
            <a:r>
              <a:rPr lang="en-US" sz="2800" dirty="0">
                <a:solidFill>
                  <a:srgbClr val="FFFF00"/>
                </a:solidFill>
              </a:rPr>
              <a:t>Sharing Environment (ISE) </a:t>
            </a:r>
          </a:p>
          <a:p>
            <a:pPr marL="609600" indent="-609600"/>
            <a:r>
              <a:rPr lang="en-US" sz="2800" dirty="0"/>
              <a:t>Coordination of National Incident Management System (NIMS) &amp; ICS Requirements</a:t>
            </a:r>
          </a:p>
          <a:p>
            <a:pPr marL="609600" indent="-609600"/>
            <a:r>
              <a:rPr lang="en-US" sz="2800" dirty="0" smtClean="0"/>
              <a:t>Coordination </a:t>
            </a:r>
            <a:r>
              <a:rPr lang="en-US" sz="2800" dirty="0"/>
              <a:t>and support of Ancillary Essential Support Functions (ESF</a:t>
            </a:r>
            <a:r>
              <a:rPr lang="en-US" sz="3600" dirty="0"/>
              <a:t>)</a:t>
            </a:r>
          </a:p>
          <a:p>
            <a:pPr marL="609600" indent="-609600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 Affairs EM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AS-IA has two personnel for EM (All Fed mandates plus everything else)</a:t>
            </a:r>
          </a:p>
          <a:p>
            <a:r>
              <a:rPr lang="en-US" dirty="0" smtClean="0"/>
              <a:t>BIA 12 Regional Emergency Management Coordinators (Collateral duty assignment)</a:t>
            </a:r>
          </a:p>
          <a:p>
            <a:r>
              <a:rPr lang="en-US" dirty="0" smtClean="0"/>
              <a:t>BIE has three School Safety Specialists assigned to the Associate Deputy </a:t>
            </a:r>
            <a:r>
              <a:rPr lang="en-US" dirty="0" smtClean="0"/>
              <a:t>Directors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*(</a:t>
            </a:r>
            <a:r>
              <a:rPr lang="en-US" dirty="0" smtClean="0"/>
              <a:t>Two hired one position to be filled</a:t>
            </a:r>
            <a:r>
              <a:rPr lang="en-US" dirty="0" smtClean="0"/>
              <a:t>)*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Indian Health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 Area Emergency Management Points of Contact (EMPOCs)</a:t>
            </a:r>
          </a:p>
          <a:p>
            <a:r>
              <a:rPr lang="en-US" dirty="0" smtClean="0"/>
              <a:t>Positions are collateral duty assignment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FEMA Tribal Liaisons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for </a:t>
            </a:r>
            <a:r>
              <a:rPr lang="en-US" dirty="0" smtClean="0"/>
              <a:t>most </a:t>
            </a:r>
            <a:r>
              <a:rPr lang="en-US" dirty="0" smtClean="0"/>
              <a:t>FEMA </a:t>
            </a:r>
            <a:r>
              <a:rPr lang="en-US" dirty="0" smtClean="0"/>
              <a:t>Regions </a:t>
            </a:r>
            <a:r>
              <a:rPr lang="en-US" dirty="0" smtClean="0"/>
              <a:t>and a National Tribal </a:t>
            </a:r>
            <a:r>
              <a:rPr lang="en-US" dirty="0" smtClean="0"/>
              <a:t>Liaison </a:t>
            </a:r>
            <a:endParaRPr lang="en-US" dirty="0" smtClean="0"/>
          </a:p>
          <a:p>
            <a:r>
              <a:rPr lang="en-US" dirty="0" smtClean="0"/>
              <a:t>Only National and Region </a:t>
            </a:r>
            <a:r>
              <a:rPr lang="en-US" dirty="0" smtClean="0"/>
              <a:t>IX </a:t>
            </a:r>
            <a:r>
              <a:rPr lang="en-US" dirty="0" smtClean="0"/>
              <a:t>are full time </a:t>
            </a:r>
            <a:r>
              <a:rPr lang="en-US" dirty="0" smtClean="0"/>
              <a:t>Tribal Liaisons positions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 design template">
  <a:themeElements>
    <a:clrScheme name="Textured design template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 design 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design template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design template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design template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design template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design templat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design template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design template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design template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</TotalTime>
  <Words>714</Words>
  <Application>Microsoft Office PowerPoint</Application>
  <PresentationFormat>On-screen Show (4:3)</PresentationFormat>
  <Paragraphs>80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Textured design template</vt:lpstr>
      <vt:lpstr>Tribal Assistance Coordination Group (TAC-G)</vt:lpstr>
      <vt:lpstr>TAC-G Primary Partners</vt:lpstr>
      <vt:lpstr>Slide 3</vt:lpstr>
      <vt:lpstr>History of OHSES</vt:lpstr>
      <vt:lpstr>Office Activities</vt:lpstr>
      <vt:lpstr>Office Activities (cont)</vt:lpstr>
      <vt:lpstr>Indian Affairs EM Structure</vt:lpstr>
      <vt:lpstr>Indian Health Service</vt:lpstr>
      <vt:lpstr>FEMA Tribal Liaisons </vt:lpstr>
      <vt:lpstr>Challenges for Tribal Governments  </vt:lpstr>
      <vt:lpstr>Overcoming the Challenges</vt:lpstr>
      <vt:lpstr>Why the TAC-G</vt:lpstr>
      <vt:lpstr>Tribal Assistance Coordination Group (TAC-G) </vt:lpstr>
      <vt:lpstr>Tribal Assistance Coordination Group (TAC-G) con’t</vt:lpstr>
      <vt:lpstr>New Partners</vt:lpstr>
      <vt:lpstr>TAC-G Charter</vt:lpstr>
      <vt:lpstr>2010 Incidents</vt:lpstr>
      <vt:lpstr>Regional Emergency Management Workshops</vt:lpstr>
      <vt:lpstr>Questions?</vt:lpstr>
    </vt:vector>
  </TitlesOfParts>
  <Company>US Department of the Interior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temp</dc:creator>
  <cp:lastModifiedBy>Eparker</cp:lastModifiedBy>
  <cp:revision>41</cp:revision>
  <dcterms:created xsi:type="dcterms:W3CDTF">2009-02-10T15:46:06Z</dcterms:created>
  <dcterms:modified xsi:type="dcterms:W3CDTF">2010-09-29T18:48:02Z</dcterms:modified>
</cp:coreProperties>
</file>